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24">
          <p15:clr>
            <a:srgbClr val="A4A3A4"/>
          </p15:clr>
        </p15:guide>
        <p15:guide id="3" orient="horz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kowski, Evan A" initials="PEA" lastIdx="1" clrIdx="0">
    <p:extLst>
      <p:ext uri="{19B8F6BF-5375-455C-9EA6-DF929625EA0E}">
        <p15:presenceInfo xmlns:p15="http://schemas.microsoft.com/office/powerpoint/2012/main" userId="S::evan.a.perkowski@ttu.edu::60f99932-1f8b-47fd-ae71-548bdb6d48d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467"/>
    <a:srgbClr val="1887AB"/>
    <a:srgbClr val="D1F7AB"/>
    <a:srgbClr val="FF8F8F"/>
    <a:srgbClr val="FF5D5D"/>
    <a:srgbClr val="FFC099"/>
    <a:srgbClr val="66CCFF"/>
    <a:srgbClr val="8B0000"/>
    <a:srgbClr val="700000"/>
    <a:srgbClr val="96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843"/>
    <p:restoredTop sz="94830"/>
  </p:normalViewPr>
  <p:slideViewPr>
    <p:cSldViewPr snapToGrid="0" snapToObjects="1" showGuides="1">
      <p:cViewPr varScale="1">
        <p:scale>
          <a:sx n="16" d="100"/>
          <a:sy n="16" d="100"/>
        </p:scale>
        <p:origin x="2011" y="58"/>
      </p:cViewPr>
      <p:guideLst>
        <p:guide pos="1382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E7F34-D49B-2A40-A3A1-40B259793C23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EBD00-0530-5A45-94F9-A3EE9A3E1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EBD00-0530-5A45-94F9-A3EE9A3E1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1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8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4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38F47-DE29-3B4A-A42A-FDD98D4FCAB9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FD1D-6A09-2F42-B062-96EE49E1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svg"/><Relationship Id="rId9" Type="http://schemas.openxmlformats.org/officeDocument/2006/relationships/image" Target="../media/image7.jp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4914A6-168A-E649-B7F3-F3E6D4885C18}"/>
              </a:ext>
            </a:extLst>
          </p:cNvPr>
          <p:cNvSpPr txBox="1"/>
          <p:nvPr/>
        </p:nvSpPr>
        <p:spPr>
          <a:xfrm>
            <a:off x="386369" y="664610"/>
            <a:ext cx="13467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Temperature response of photosystem II quantum efficiency in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versus C</a:t>
            </a:r>
            <a:r>
              <a:rPr lang="en-US" sz="5400" b="1" i="0" u="none" strike="noStrike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en-US" sz="5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grasses</a:t>
            </a:r>
            <a:endParaRPr lang="en-US" sz="5400" b="1" dirty="0"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93E8E-2B53-D94B-9FA1-E65C8B9FE4D3}"/>
              </a:ext>
            </a:extLst>
          </p:cNvPr>
          <p:cNvSpPr/>
          <p:nvPr/>
        </p:nvSpPr>
        <p:spPr>
          <a:xfrm>
            <a:off x="14159050" y="-253999"/>
            <a:ext cx="15560966" cy="33345684"/>
          </a:xfrm>
          <a:prstGeom prst="rect">
            <a:avLst/>
          </a:prstGeom>
          <a:solidFill>
            <a:srgbClr val="FF8F8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0F015-477C-F047-BAD1-D23279AEB6B9}"/>
              </a:ext>
            </a:extLst>
          </p:cNvPr>
          <p:cNvSpPr txBox="1"/>
          <p:nvPr/>
        </p:nvSpPr>
        <p:spPr>
          <a:xfrm>
            <a:off x="6138571" y="2703794"/>
            <a:ext cx="7610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/>
              <a:t>Garrison Garza</a:t>
            </a:r>
            <a:r>
              <a:rPr lang="en-US" sz="4000" baseline="30000" dirty="0"/>
              <a:t>1</a:t>
            </a:r>
            <a:r>
              <a:rPr lang="en-US" sz="4000" dirty="0"/>
              <a:t>, Nicholas G. Smith</a:t>
            </a:r>
            <a:r>
              <a:rPr lang="en-US" sz="4000" baseline="30000" dirty="0"/>
              <a:t>1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DD974-4D7C-8442-A591-5EFFC94FDD59}"/>
              </a:ext>
            </a:extLst>
          </p:cNvPr>
          <p:cNvSpPr txBox="1"/>
          <p:nvPr/>
        </p:nvSpPr>
        <p:spPr>
          <a:xfrm>
            <a:off x="1945389" y="3468368"/>
            <a:ext cx="1225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/>
              <a:t>1</a:t>
            </a:r>
            <a:r>
              <a:rPr lang="en-US" sz="3200" dirty="0"/>
              <a:t>Department of Biological Sciences, Texas Tech University, Lubbock TX  </a:t>
            </a:r>
            <a:endParaRPr lang="en-US" sz="3200" baseline="30000" dirty="0"/>
          </a:p>
        </p:txBody>
      </p:sp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AC58411E-31B7-5C40-A03A-C24B0E32B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7271" y="2745950"/>
            <a:ext cx="623573" cy="62357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2A6A4A-C479-BF47-80B5-936C773B73F8}"/>
              </a:ext>
            </a:extLst>
          </p:cNvPr>
          <p:cNvCxnSpPr>
            <a:cxnSpLocks/>
          </p:cNvCxnSpPr>
          <p:nvPr/>
        </p:nvCxnSpPr>
        <p:spPr>
          <a:xfrm>
            <a:off x="14173038" y="-619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8EDD2C-9824-CB4F-8D93-D106CDEB638B}"/>
              </a:ext>
            </a:extLst>
          </p:cNvPr>
          <p:cNvCxnSpPr>
            <a:cxnSpLocks/>
          </p:cNvCxnSpPr>
          <p:nvPr/>
        </p:nvCxnSpPr>
        <p:spPr>
          <a:xfrm flipH="1">
            <a:off x="29725160" y="-619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BDEA8F-BDA5-1546-8E59-280D09BA3EBF}"/>
              </a:ext>
            </a:extLst>
          </p:cNvPr>
          <p:cNvSpPr/>
          <p:nvPr/>
        </p:nvSpPr>
        <p:spPr>
          <a:xfrm>
            <a:off x="566124" y="480266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40AB7A-54ED-3546-84BC-A331E044A446}"/>
              </a:ext>
            </a:extLst>
          </p:cNvPr>
          <p:cNvSpPr/>
          <p:nvPr/>
        </p:nvSpPr>
        <p:spPr>
          <a:xfrm>
            <a:off x="612581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3FC03-8B35-C447-A1F2-D05C2DCE1460}"/>
              </a:ext>
            </a:extLst>
          </p:cNvPr>
          <p:cNvGrpSpPr/>
          <p:nvPr/>
        </p:nvGrpSpPr>
        <p:grpSpPr>
          <a:xfrm>
            <a:off x="15589822" y="30408260"/>
            <a:ext cx="12937310" cy="2493977"/>
            <a:chOff x="30399684" y="861420"/>
            <a:chExt cx="12937310" cy="2493977"/>
          </a:xfrm>
          <a:noFill/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03173E-FCF6-5F4F-86CB-AB2B52E06DAD}"/>
                </a:ext>
              </a:extLst>
            </p:cNvPr>
            <p:cNvSpPr/>
            <p:nvPr/>
          </p:nvSpPr>
          <p:spPr>
            <a:xfrm>
              <a:off x="30399684" y="861420"/>
              <a:ext cx="12937310" cy="883603"/>
            </a:xfrm>
            <a:prstGeom prst="rect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CONTACT 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EDE6AC-6D7A-1246-97EA-A7FE5D0C953E}"/>
                </a:ext>
              </a:extLst>
            </p:cNvPr>
            <p:cNvSpPr txBox="1"/>
            <p:nvPr/>
          </p:nvSpPr>
          <p:spPr>
            <a:xfrm>
              <a:off x="34923053" y="1785737"/>
              <a:ext cx="4599464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cs typeface="Arial" panose="020B0604020202020204" pitchFamily="34" charset="0"/>
                </a:rPr>
                <a:t>garrgarz@ttu.edu</a:t>
              </a:r>
            </a:p>
            <a:p>
              <a:endParaRPr lang="en-US" sz="4800" dirty="0">
                <a:cs typeface="Arial" panose="020B0604020202020204" pitchFamily="34" charset="0"/>
              </a:endParaRPr>
            </a:p>
          </p:txBody>
        </p:sp>
        <p:pic>
          <p:nvPicPr>
            <p:cNvPr id="58" name="Graphic 57" descr="Envelope">
              <a:extLst>
                <a:ext uri="{FF2B5EF4-FFF2-40B4-BE49-F238E27FC236}">
                  <a16:creationId xmlns:a16="http://schemas.microsoft.com/office/drawing/2014/main" id="{3B1420A2-6B8E-034E-B2E4-D0B0F72B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72146" y="1744097"/>
              <a:ext cx="1058078" cy="1058078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1D401-34A6-0348-A26E-1FF7618D1935}"/>
              </a:ext>
            </a:extLst>
          </p:cNvPr>
          <p:cNvSpPr/>
          <p:nvPr/>
        </p:nvSpPr>
        <p:spPr>
          <a:xfrm>
            <a:off x="42553" y="0"/>
            <a:ext cx="43891200" cy="328860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287274-49FE-80F6-4282-83F5DC0B0976}"/>
              </a:ext>
            </a:extLst>
          </p:cNvPr>
          <p:cNvSpPr/>
          <p:nvPr/>
        </p:nvSpPr>
        <p:spPr>
          <a:xfrm>
            <a:off x="30409428" y="4783890"/>
            <a:ext cx="12994656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6A5541-02E0-8A7A-C2A7-20D323ECCF6E}"/>
              </a:ext>
            </a:extLst>
          </p:cNvPr>
          <p:cNvSpPr/>
          <p:nvPr/>
        </p:nvSpPr>
        <p:spPr>
          <a:xfrm>
            <a:off x="30409428" y="17648249"/>
            <a:ext cx="12937310" cy="883603"/>
          </a:xfrm>
          <a:prstGeom prst="rect">
            <a:avLst/>
          </a:prstGeom>
          <a:solidFill>
            <a:srgbClr val="FF8F8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cs typeface="Arial" panose="020B0604020202020204" pitchFamily="34" charset="0"/>
              </a:rPr>
              <a:t>DISCUSSION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9699455-BB4F-7C80-48F6-AAD85CC1B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2798" y="632258"/>
            <a:ext cx="12682307" cy="3220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E6B04-9876-4E28-D937-DA76C5D8937A}"/>
              </a:ext>
            </a:extLst>
          </p:cNvPr>
          <p:cNvSpPr txBox="1"/>
          <p:nvPr/>
        </p:nvSpPr>
        <p:spPr>
          <a:xfrm>
            <a:off x="14758758" y="307208"/>
            <a:ext cx="145400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How do the different types of Photosynthesis respond to rising temperature?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DB360-143F-CD65-213E-0CAE3380F8B6}"/>
              </a:ext>
            </a:extLst>
          </p:cNvPr>
          <p:cNvSpPr txBox="1"/>
          <p:nvPr/>
        </p:nvSpPr>
        <p:spPr>
          <a:xfrm>
            <a:off x="1164498" y="18658453"/>
            <a:ext cx="1259954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4800" b="1" dirty="0"/>
              <a:t>Experimental Design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40 Plants grown over 12 weeks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4 Species, 2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2 </a:t>
            </a:r>
            <a:r>
              <a:rPr lang="en-US" sz="4800" dirty="0">
                <a:solidFill>
                  <a:srgbClr val="000000"/>
                </a:solidFill>
              </a:rPr>
              <a:t>C</a:t>
            </a:r>
            <a:r>
              <a:rPr lang="en-US" sz="4800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endParaRPr lang="en-US" sz="4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5 Blocks, 2 Species per block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Measurements made using LiCOR-6800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745C4-2550-3089-C255-3A9C06CFAE0F}"/>
              </a:ext>
            </a:extLst>
          </p:cNvPr>
          <p:cNvSpPr txBox="1"/>
          <p:nvPr/>
        </p:nvSpPr>
        <p:spPr>
          <a:xfrm>
            <a:off x="1524000" y="5941107"/>
            <a:ext cx="11114472" cy="11053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Global temperatures are rising from excessive CO</a:t>
            </a:r>
            <a:r>
              <a:rPr lang="en-US" sz="4800" baseline="-25000" dirty="0"/>
              <a:t>2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Terrestrial photosynthesis offsets 30% of human CO</a:t>
            </a:r>
            <a:r>
              <a:rPr lang="en-US" sz="4800" baseline="-25000" dirty="0"/>
              <a:t>2  </a:t>
            </a:r>
            <a:r>
              <a:rPr lang="en-US" sz="4800" dirty="0"/>
              <a:t>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Chlorophyll Fluorescence can measure Photosynthetic Efficiency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(𝚽PSII)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What are the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differences in temperature responses of 𝚽PSII between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n-US" sz="4800" dirty="0">
                <a:solidFill>
                  <a:srgbClr val="000000"/>
                </a:solidFill>
              </a:rPr>
              <a:t>C</a:t>
            </a:r>
            <a:r>
              <a:rPr lang="en-US" sz="4800" baseline="-25000" dirty="0">
                <a:solidFill>
                  <a:srgbClr val="000000"/>
                </a:solidFill>
              </a:rPr>
              <a:t>4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photosynthesis in different species of grasses?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0307E-E0A4-4FE3-3230-0F693D010345}"/>
              </a:ext>
            </a:extLst>
          </p:cNvPr>
          <p:cNvSpPr txBox="1"/>
          <p:nvPr/>
        </p:nvSpPr>
        <p:spPr>
          <a:xfrm>
            <a:off x="31036319" y="6153145"/>
            <a:ext cx="1155440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	3 Hypothesis: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Temperature Optimum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dirty="0"/>
              <a:t>Optimal Temperature Range of C</a:t>
            </a:r>
            <a:r>
              <a:rPr lang="en-US" sz="4800" baseline="-25000" dirty="0"/>
              <a:t>4</a:t>
            </a:r>
            <a:r>
              <a:rPr lang="en-US" sz="4800" dirty="0"/>
              <a:t> &gt; C</a:t>
            </a:r>
            <a:r>
              <a:rPr lang="en-US" sz="4800" baseline="-25000" dirty="0"/>
              <a:t>3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𝚽PSII at T-</a:t>
            </a:r>
            <a:r>
              <a:rPr lang="en-US" sz="4800" b="0" i="0" u="none" strike="noStrike" dirty="0" err="1">
                <a:solidFill>
                  <a:srgbClr val="000000"/>
                </a:solidFill>
                <a:effectLst/>
              </a:rPr>
              <a:t>Opt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of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4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4800" dirty="0">
                <a:solidFill>
                  <a:srgbClr val="000000"/>
                </a:solidFill>
              </a:rPr>
              <a:t>&lt;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 C</a:t>
            </a:r>
            <a:r>
              <a:rPr lang="en-US" sz="4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endParaRPr lang="en-US" sz="4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Analysis performed in R Studio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Temperature Response curves fitted for each plant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Data from individual curves were pulled to fit overall photosynthetic pathway curves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pic>
        <p:nvPicPr>
          <p:cNvPr id="37" name="Picture 36" descr="Long shot of a field of grass&#10;&#10;Description automatically generated">
            <a:extLst>
              <a:ext uri="{FF2B5EF4-FFF2-40B4-BE49-F238E27FC236}">
                <a16:creationId xmlns:a16="http://schemas.microsoft.com/office/drawing/2014/main" id="{F727C196-78D3-C021-410E-262830656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473" y="24515004"/>
            <a:ext cx="3226368" cy="322636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9" name="Picture 38" descr="A field of wheat with trees in the background&#10;&#10;Description automatically generated">
            <a:extLst>
              <a:ext uri="{FF2B5EF4-FFF2-40B4-BE49-F238E27FC236}">
                <a16:creationId xmlns:a16="http://schemas.microsoft.com/office/drawing/2014/main" id="{6E4FFAE7-1CFD-1AD8-D679-97101147B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6867" y="24510063"/>
            <a:ext cx="3229858" cy="3229858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</a:ln>
        </p:spPr>
      </p:pic>
      <p:pic>
        <p:nvPicPr>
          <p:cNvPr id="42" name="Picture 41" descr="A tall grass in the sun&#10;&#10;Description automatically generated">
            <a:extLst>
              <a:ext uri="{FF2B5EF4-FFF2-40B4-BE49-F238E27FC236}">
                <a16:creationId xmlns:a16="http://schemas.microsoft.com/office/drawing/2014/main" id="{1C458D1A-36B7-D900-AEA1-C4240B9F6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4463" y="28205618"/>
            <a:ext cx="3229858" cy="32298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" name="Picture 43" descr="Tall grass in a field&#10;&#10;Description automatically generated">
            <a:extLst>
              <a:ext uri="{FF2B5EF4-FFF2-40B4-BE49-F238E27FC236}">
                <a16:creationId xmlns:a16="http://schemas.microsoft.com/office/drawing/2014/main" id="{14DBFC58-04CD-96BC-A0DA-AA7EA611E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7254" y="28205618"/>
            <a:ext cx="3229858" cy="32298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107FBF-6C9D-8107-8827-09555C2A83C4}"/>
              </a:ext>
            </a:extLst>
          </p:cNvPr>
          <p:cNvSpPr txBox="1"/>
          <p:nvPr/>
        </p:nvSpPr>
        <p:spPr>
          <a:xfrm>
            <a:off x="3866472" y="27683715"/>
            <a:ext cx="24723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</a:rPr>
              <a:t>P. </a:t>
            </a:r>
            <a:r>
              <a:rPr lang="en-US" sz="2800" i="1" dirty="0" err="1"/>
              <a:t>s</a:t>
            </a:r>
            <a:r>
              <a:rPr lang="en-US" sz="2800" b="0" i="1" u="none" strike="noStrike" dirty="0" err="1">
                <a:effectLst/>
              </a:rPr>
              <a:t>mithii</a:t>
            </a:r>
            <a:r>
              <a:rPr lang="en-US" sz="2800" b="0" i="1" u="none" strike="noStrike" dirty="0">
                <a:effectLst/>
              </a:rPr>
              <a:t> </a:t>
            </a:r>
            <a:r>
              <a:rPr lang="en-US" sz="2800" b="0" u="none" strike="noStrike" dirty="0">
                <a:effectLst/>
              </a:rPr>
              <a:t>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800" b="0" i="0" u="none" strike="noStrike" baseline="-25000" dirty="0">
                <a:solidFill>
                  <a:srgbClr val="000000"/>
                </a:solidFill>
                <a:effectLst/>
              </a:rPr>
              <a:t>3)</a:t>
            </a:r>
            <a:endParaRPr lang="en-US" sz="28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CAC1AF-8F4D-56C0-F405-5228F40A5A6D}"/>
              </a:ext>
            </a:extLst>
          </p:cNvPr>
          <p:cNvSpPr txBox="1"/>
          <p:nvPr/>
        </p:nvSpPr>
        <p:spPr>
          <a:xfrm>
            <a:off x="7379937" y="27695949"/>
            <a:ext cx="3116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</a:rPr>
              <a:t>E</a:t>
            </a:r>
            <a:r>
              <a:rPr lang="en-US" sz="2800" dirty="0"/>
              <a:t>. </a:t>
            </a:r>
            <a:r>
              <a:rPr lang="en-US" sz="2800" i="1" dirty="0"/>
              <a:t>c</a:t>
            </a:r>
            <a:r>
              <a:rPr lang="en-US" sz="2800" b="0" i="1" u="none" strike="noStrike" dirty="0">
                <a:effectLst/>
              </a:rPr>
              <a:t>anadensis </a:t>
            </a:r>
            <a:r>
              <a:rPr lang="en-US" sz="2800" b="0" u="none" strike="noStrike" dirty="0">
                <a:effectLst/>
              </a:rPr>
              <a:t>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8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800" b="0" i="0" u="none" strike="noStrike" dirty="0">
              <a:solidFill>
                <a:srgbClr val="6AA84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4450BB-B101-9172-133D-7104ACD9B889}"/>
              </a:ext>
            </a:extLst>
          </p:cNvPr>
          <p:cNvSpPr txBox="1"/>
          <p:nvPr/>
        </p:nvSpPr>
        <p:spPr>
          <a:xfrm>
            <a:off x="3711622" y="31435912"/>
            <a:ext cx="2782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</a:rPr>
              <a:t>S. </a:t>
            </a:r>
            <a:r>
              <a:rPr lang="en-US" sz="2800" i="1" dirty="0" err="1"/>
              <a:t>s</a:t>
            </a:r>
            <a:r>
              <a:rPr lang="en-US" sz="2800" b="0" i="1" u="none" strike="noStrike" dirty="0" err="1">
                <a:effectLst/>
              </a:rPr>
              <a:t>coparium</a:t>
            </a:r>
            <a:r>
              <a:rPr lang="en-US" sz="2800" b="0" i="1" u="none" strike="noStrike" dirty="0">
                <a:effectLst/>
              </a:rPr>
              <a:t> </a:t>
            </a:r>
            <a:r>
              <a:rPr lang="en-US" sz="2800" b="0" u="none" strike="noStrike" dirty="0">
                <a:effectLst/>
              </a:rPr>
              <a:t>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800" baseline="-25000" dirty="0">
                <a:solidFill>
                  <a:srgbClr val="000000"/>
                </a:solidFill>
              </a:rPr>
              <a:t>4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8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C219C6-F489-B150-DFC0-3A6BA72482FD}"/>
              </a:ext>
            </a:extLst>
          </p:cNvPr>
          <p:cNvSpPr txBox="1"/>
          <p:nvPr/>
        </p:nvSpPr>
        <p:spPr>
          <a:xfrm>
            <a:off x="7645611" y="31443652"/>
            <a:ext cx="24723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u="none" strike="noStrike" dirty="0">
                <a:effectLst/>
              </a:rPr>
              <a:t>S. </a:t>
            </a:r>
            <a:r>
              <a:rPr lang="en-US" sz="2800" i="1" dirty="0"/>
              <a:t>n</a:t>
            </a:r>
            <a:r>
              <a:rPr lang="en-US" sz="2800" b="0" i="1" u="none" strike="noStrike" dirty="0">
                <a:effectLst/>
              </a:rPr>
              <a:t>utans </a:t>
            </a:r>
            <a:r>
              <a:rPr lang="en-US" sz="2400" b="0" u="none" strike="noStrike" dirty="0">
                <a:effectLst/>
              </a:rPr>
              <a:t>(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2400" baseline="-25000" dirty="0">
                <a:solidFill>
                  <a:srgbClr val="000000"/>
                </a:solidFill>
              </a:rPr>
              <a:t>4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US" sz="2400" b="0" i="0" u="none" strike="noStrike" dirty="0">
              <a:solidFill>
                <a:srgbClr val="6AA84F"/>
              </a:solidFill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8B149-125B-48CF-0EA8-62034BA25481}"/>
              </a:ext>
            </a:extLst>
          </p:cNvPr>
          <p:cNvSpPr txBox="1"/>
          <p:nvPr/>
        </p:nvSpPr>
        <p:spPr>
          <a:xfrm>
            <a:off x="31030793" y="19436569"/>
            <a:ext cx="11942039" cy="1480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Hypothesis 1: </a:t>
            </a:r>
            <a:r>
              <a:rPr lang="en-US" sz="4800" b="1" dirty="0"/>
              <a:t>TRUE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Temperature Optimum of C</a:t>
            </a:r>
            <a:r>
              <a:rPr lang="en-US" sz="4800" baseline="-25000" dirty="0"/>
              <a:t>4</a:t>
            </a:r>
            <a:r>
              <a:rPr lang="en-US" sz="4800" dirty="0"/>
              <a:t> is significantly </a:t>
            </a:r>
            <a:r>
              <a:rPr lang="en-US" sz="4800" b="1" dirty="0"/>
              <a:t>higher </a:t>
            </a:r>
            <a:r>
              <a:rPr lang="en-US" sz="4800" dirty="0"/>
              <a:t>than C</a:t>
            </a:r>
            <a:r>
              <a:rPr lang="en-US" sz="4800" baseline="-25000" dirty="0"/>
              <a:t>3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P-value &lt; 0.001</a:t>
            </a:r>
            <a:endParaRPr lang="en-US" sz="4800" baseline="-25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800" baseline="-25000" dirty="0"/>
          </a:p>
          <a:p>
            <a:r>
              <a:rPr lang="en-US" sz="4800" dirty="0"/>
              <a:t>Hypothesis 2: </a:t>
            </a:r>
            <a:r>
              <a:rPr lang="en-US" sz="4800" b="1" dirty="0"/>
              <a:t>TRUE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Breadth of C</a:t>
            </a:r>
            <a:r>
              <a:rPr lang="en-US" sz="4800" baseline="-25000" dirty="0"/>
              <a:t>4</a:t>
            </a:r>
            <a:r>
              <a:rPr lang="en-US" sz="4800" dirty="0"/>
              <a:t> Temperature Response curve is significantly </a:t>
            </a:r>
            <a:r>
              <a:rPr lang="en-US" sz="4800" b="1" dirty="0"/>
              <a:t>higher</a:t>
            </a:r>
            <a:r>
              <a:rPr lang="en-US" sz="4800" dirty="0"/>
              <a:t> than C</a:t>
            </a:r>
            <a:r>
              <a:rPr lang="en-US" sz="4800" baseline="-25000" dirty="0"/>
              <a:t>3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P-value &lt; 0.001</a:t>
            </a:r>
            <a:endParaRPr lang="en-US" sz="4800" baseline="-25000" dirty="0"/>
          </a:p>
          <a:p>
            <a:endParaRPr lang="en-US" sz="4800" b="1" dirty="0">
              <a:solidFill>
                <a:srgbClr val="00B050"/>
              </a:solidFill>
            </a:endParaRPr>
          </a:p>
          <a:p>
            <a:r>
              <a:rPr lang="en-US" sz="4800" dirty="0"/>
              <a:t>Hypothesis 3: </a:t>
            </a:r>
            <a:r>
              <a:rPr lang="en-US" sz="4800" b="1" dirty="0"/>
              <a:t>FALSE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</a:rPr>
              <a:t>𝚽PSII at Temperature </a:t>
            </a:r>
            <a:r>
              <a:rPr lang="en-US" sz="4800" dirty="0"/>
              <a:t>Optimum of C</a:t>
            </a:r>
            <a:r>
              <a:rPr lang="en-US" sz="4800" baseline="-25000" dirty="0"/>
              <a:t>4</a:t>
            </a:r>
            <a:r>
              <a:rPr lang="en-US" sz="4800" dirty="0"/>
              <a:t> is significantly </a:t>
            </a:r>
            <a:r>
              <a:rPr lang="en-US" sz="4800" b="1" dirty="0"/>
              <a:t>lower</a:t>
            </a:r>
            <a:r>
              <a:rPr lang="en-US" sz="4800" dirty="0"/>
              <a:t> than C</a:t>
            </a:r>
            <a:r>
              <a:rPr lang="en-US" sz="4800" baseline="-25000" dirty="0"/>
              <a:t>3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/>
              <a:t>P-value &lt; 0.001</a:t>
            </a:r>
            <a:endParaRPr lang="en-US" sz="4800" baseline="-25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FF0000"/>
              </a:solidFill>
            </a:endParaRPr>
          </a:p>
          <a:p>
            <a:endParaRPr lang="en-US" sz="4000" b="1" dirty="0">
              <a:solidFill>
                <a:srgbClr val="FF0000"/>
              </a:solidFill>
            </a:endParaRPr>
          </a:p>
          <a:p>
            <a:pPr lvl="2"/>
            <a:endParaRPr lang="en-US" sz="4000" dirty="0"/>
          </a:p>
          <a:p>
            <a:pPr lvl="2"/>
            <a:r>
              <a:rPr lang="en-US" sz="4000" dirty="0"/>
              <a:t>	</a:t>
            </a:r>
          </a:p>
          <a:p>
            <a:pPr lvl="2"/>
            <a:endParaRPr lang="en-US" sz="4000" dirty="0"/>
          </a:p>
          <a:p>
            <a:pPr lvl="2"/>
            <a:endParaRPr lang="en-US" sz="4000" dirty="0"/>
          </a:p>
          <a:p>
            <a:pPr lvl="2"/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283366-BF66-FBF1-18CF-21C2974E4CB9}"/>
              </a:ext>
            </a:extLst>
          </p:cNvPr>
          <p:cNvSpPr txBox="1"/>
          <p:nvPr/>
        </p:nvSpPr>
        <p:spPr>
          <a:xfrm>
            <a:off x="22235906" y="25108773"/>
            <a:ext cx="6905525" cy="330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Hypothesis 1: Top Left</a:t>
            </a:r>
          </a:p>
          <a:p>
            <a:pPr>
              <a:lnSpc>
                <a:spcPct val="150000"/>
              </a:lnSpc>
            </a:pPr>
            <a:r>
              <a:rPr lang="en-US" sz="4800" b="1" dirty="0"/>
              <a:t>Hypothesis 2: Top Right</a:t>
            </a:r>
          </a:p>
          <a:p>
            <a:pPr>
              <a:lnSpc>
                <a:spcPct val="150000"/>
              </a:lnSpc>
            </a:pPr>
            <a:r>
              <a:rPr lang="en-US" sz="4800" b="1" dirty="0"/>
              <a:t>Hypothesis 3: Bottom Left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E41FE-110C-3BF8-057D-8CA9517F46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97117" y="17689962"/>
            <a:ext cx="5877292" cy="58772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 descr="A graph with blue and pink squares&#10;&#10;Description automatically generated">
            <a:extLst>
              <a:ext uri="{FF2B5EF4-FFF2-40B4-BE49-F238E27FC236}">
                <a16:creationId xmlns:a16="http://schemas.microsoft.com/office/drawing/2014/main" id="{165966BD-0BC5-667C-836C-A8BA2B5740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16793" y="17689962"/>
            <a:ext cx="5877292" cy="58772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Picture 21" descr="A graph with a diagram&#10;&#10;Description automatically generated with medium confidence">
            <a:extLst>
              <a:ext uri="{FF2B5EF4-FFF2-40B4-BE49-F238E27FC236}">
                <a16:creationId xmlns:a16="http://schemas.microsoft.com/office/drawing/2014/main" id="{59ABAE39-E5C4-DD98-10FF-9AC4882FE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00693" y="24104301"/>
            <a:ext cx="5873716" cy="58737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Picture 23" descr="A graph of a leaf temperature">
            <a:extLst>
              <a:ext uri="{FF2B5EF4-FFF2-40B4-BE49-F238E27FC236}">
                <a16:creationId xmlns:a16="http://schemas.microsoft.com/office/drawing/2014/main" id="{9DD0E4ED-0324-966B-7E54-8E51348D2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5312" y="4030736"/>
            <a:ext cx="13085638" cy="130856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B103D0-1C1A-3CAE-5982-06338FB2E736}"/>
              </a:ext>
            </a:extLst>
          </p:cNvPr>
          <p:cNvSpPr txBox="1"/>
          <p:nvPr/>
        </p:nvSpPr>
        <p:spPr>
          <a:xfrm>
            <a:off x="23218362" y="12568381"/>
            <a:ext cx="1962630" cy="129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8DA79D-3A27-2AC7-7139-1928038DD075}"/>
              </a:ext>
            </a:extLst>
          </p:cNvPr>
          <p:cNvSpPr txBox="1"/>
          <p:nvPr/>
        </p:nvSpPr>
        <p:spPr>
          <a:xfrm>
            <a:off x="23385724" y="12655335"/>
            <a:ext cx="1633771" cy="17338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C</a:t>
            </a:r>
            <a:r>
              <a:rPr lang="en-US" sz="4000" b="0" i="0" u="none" strike="noStrike" baseline="-25000" dirty="0">
                <a:solidFill>
                  <a:srgbClr val="000000"/>
                </a:solidFill>
                <a:effectLst/>
              </a:rPr>
              <a:t>3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r>
              <a:rPr lang="en-US" sz="4000" dirty="0">
                <a:solidFill>
                  <a:srgbClr val="000000"/>
                </a:solidFill>
              </a:rPr>
              <a:t>C</a:t>
            </a:r>
            <a:r>
              <a:rPr lang="en-US" sz="4000" baseline="-25000" dirty="0">
                <a:solidFill>
                  <a:srgbClr val="000000"/>
                </a:solidFill>
              </a:rPr>
              <a:t>4</a:t>
            </a:r>
            <a:r>
              <a:rPr lang="en-US" sz="4000" dirty="0">
                <a:solidFill>
                  <a:srgbClr val="000000"/>
                </a:solidFill>
              </a:rPr>
              <a:t>:</a:t>
            </a:r>
            <a:endParaRPr lang="en-US" sz="4000" dirty="0"/>
          </a:p>
          <a:p>
            <a:endParaRPr lang="en-US" sz="4000" b="0" i="0" u="none" strike="noStrike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872CF-50AB-B21F-0E46-96BC404DC4C2}"/>
              </a:ext>
            </a:extLst>
          </p:cNvPr>
          <p:cNvSpPr/>
          <p:nvPr/>
        </p:nvSpPr>
        <p:spPr>
          <a:xfrm>
            <a:off x="24169393" y="12895186"/>
            <a:ext cx="660463" cy="335666"/>
          </a:xfrm>
          <a:prstGeom prst="rect">
            <a:avLst/>
          </a:prstGeom>
          <a:solidFill>
            <a:srgbClr val="1887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B0503-E428-13BA-15E4-FAE6F8CB546C}"/>
              </a:ext>
            </a:extLst>
          </p:cNvPr>
          <p:cNvSpPr/>
          <p:nvPr/>
        </p:nvSpPr>
        <p:spPr>
          <a:xfrm>
            <a:off x="24169392" y="13498112"/>
            <a:ext cx="660463" cy="335666"/>
          </a:xfrm>
          <a:prstGeom prst="rect">
            <a:avLst/>
          </a:prstGeom>
          <a:solidFill>
            <a:srgbClr val="D34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7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6947</TotalTime>
  <Words>276</Words>
  <Application>Microsoft Office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Garza, Garrison</cp:lastModifiedBy>
  <cp:revision>159</cp:revision>
  <dcterms:created xsi:type="dcterms:W3CDTF">2020-07-09T19:20:11Z</dcterms:created>
  <dcterms:modified xsi:type="dcterms:W3CDTF">2024-04-04T16:35:22Z</dcterms:modified>
</cp:coreProperties>
</file>